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4" r:id="rId3"/>
    <p:sldId id="278" r:id="rId4"/>
    <p:sldId id="408" r:id="rId5"/>
    <p:sldId id="418" r:id="rId6"/>
    <p:sldId id="410" r:id="rId7"/>
    <p:sldId id="411" r:id="rId8"/>
    <p:sldId id="417" r:id="rId9"/>
    <p:sldId id="413" r:id="rId10"/>
    <p:sldId id="361" r:id="rId1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24" autoAdjust="0"/>
    <p:restoredTop sz="93159" autoAdjust="0"/>
  </p:normalViewPr>
  <p:slideViewPr>
    <p:cSldViewPr>
      <p:cViewPr varScale="1">
        <p:scale>
          <a:sx n="107" d="100"/>
          <a:sy n="107" d="100"/>
        </p:scale>
        <p:origin x="138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A18C72BC-DF0B-47CE-A0DB-541BD793CF27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7DFD9D46-544A-4CDC-A6DF-348531400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05015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ECB6594B-3491-4CED-A71A-0739D6EB3D95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5" tIns="45638" rIns="91275" bIns="4563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275" tIns="45638" rIns="91275" bIns="4563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BFA39BE3-49E5-48DF-9943-BA1535F6DB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7996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150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189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08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9599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828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8871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906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786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9BE3-49E5-48DF-9943-BA1535F6DB9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2524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6693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3512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1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40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153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583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81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52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5042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092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0464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09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95BFE-362A-4F36-9D67-62BC8474A81A}" type="datetimeFigureOut">
              <a:rPr lang="ko-KR" altLang="en-US" smtClean="0"/>
              <a:t>2018-01-08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59DDC-84A8-4A5B-9D78-D3C04A56B0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10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hyperlink" Target="http://goo.gl/JNuPpB" TargetMode="External"/><Relationship Id="rId4" Type="http://schemas.openxmlformats.org/officeDocument/2006/relationships/hyperlink" Target="http://www.buykorea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ykorea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JNuPpB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-9053" y="1700808"/>
            <a:ext cx="9144000" cy="1872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9850" h="69850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-9053" y="971675"/>
            <a:ext cx="91530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4000" b="1" dirty="0">
              <a:solidFill>
                <a:srgbClr val="005DA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altLang="ko-KR" sz="4000" b="1" dirty="0" smtClean="0">
                <a:solidFill>
                  <a:srgbClr val="005D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</a:t>
            </a:r>
            <a:r>
              <a:rPr lang="ko-KR" altLang="en-US" sz="4000" b="1" dirty="0" smtClean="0">
                <a:solidFill>
                  <a:srgbClr val="005D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대한민국 서비스산업 수출대전</a:t>
            </a:r>
            <a:endParaRPr lang="en-US" altLang="ko-KR" sz="4000" b="1" dirty="0">
              <a:solidFill>
                <a:srgbClr val="005DA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solidFill>
                  <a:srgbClr val="005D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 신청 매뉴얼</a:t>
            </a:r>
            <a:endParaRPr lang="ko-KR" altLang="en-US" sz="4000" b="1" dirty="0">
              <a:solidFill>
                <a:srgbClr val="005DA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32923" y="6102209"/>
            <a:ext cx="8878154" cy="612000"/>
            <a:chOff x="144000" y="6102358"/>
            <a:chExt cx="9618000" cy="612000"/>
          </a:xfrm>
        </p:grpSpPr>
        <p:grpSp>
          <p:nvGrpSpPr>
            <p:cNvPr id="5" name="그룹 4"/>
            <p:cNvGrpSpPr/>
            <p:nvPr/>
          </p:nvGrpSpPr>
          <p:grpSpPr>
            <a:xfrm>
              <a:off x="144000" y="6102358"/>
              <a:ext cx="9618000" cy="612000"/>
              <a:chOff x="144000" y="1484784"/>
              <a:chExt cx="9618000" cy="612000"/>
            </a:xfrm>
          </p:grpSpPr>
          <p:grpSp>
            <p:nvGrpSpPr>
              <p:cNvPr id="7" name="그룹 6"/>
              <p:cNvGrpSpPr/>
              <p:nvPr/>
            </p:nvGrpSpPr>
            <p:grpSpPr>
              <a:xfrm>
                <a:off x="144000" y="1484784"/>
                <a:ext cx="9540001" cy="612000"/>
                <a:chOff x="584515" y="1484784"/>
                <a:chExt cx="9540001" cy="612000"/>
              </a:xfrm>
            </p:grpSpPr>
            <p:sp>
              <p:nvSpPr>
                <p:cNvPr id="10" name="직사각형 9"/>
                <p:cNvSpPr/>
                <p:nvPr/>
              </p:nvSpPr>
              <p:spPr>
                <a:xfrm>
                  <a:off x="584515" y="1484784"/>
                  <a:ext cx="108000" cy="612000"/>
                </a:xfrm>
                <a:prstGeom prst="rect">
                  <a:avLst/>
                </a:prstGeom>
                <a:solidFill>
                  <a:srgbClr val="ED1C2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" name="직사각형 10"/>
                <p:cNvSpPr/>
                <p:nvPr/>
              </p:nvSpPr>
              <p:spPr>
                <a:xfrm rot="16200000">
                  <a:off x="1052515" y="1628784"/>
                  <a:ext cx="108000" cy="828000"/>
                </a:xfrm>
                <a:prstGeom prst="rect">
                  <a:avLst/>
                </a:prstGeom>
                <a:solidFill>
                  <a:srgbClr val="ED1C2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 rot="16200000">
                  <a:off x="1754516" y="1754784"/>
                  <a:ext cx="108000" cy="576000"/>
                </a:xfrm>
                <a:prstGeom prst="rect">
                  <a:avLst/>
                </a:prstGeom>
                <a:solidFill>
                  <a:srgbClr val="009E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 rot="16200000">
                  <a:off x="6056516" y="-1971216"/>
                  <a:ext cx="108000" cy="8028000"/>
                </a:xfrm>
                <a:prstGeom prst="rect">
                  <a:avLst/>
                </a:prstGeom>
                <a:solidFill>
                  <a:srgbClr val="005DA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8" name="직사각형 7"/>
              <p:cNvSpPr/>
              <p:nvPr/>
            </p:nvSpPr>
            <p:spPr>
              <a:xfrm>
                <a:off x="9654000" y="1484784"/>
                <a:ext cx="108000" cy="288000"/>
              </a:xfrm>
              <a:prstGeom prst="rect">
                <a:avLst/>
              </a:prstGeom>
              <a:solidFill>
                <a:srgbClr val="009E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9654000" y="1772784"/>
                <a:ext cx="108000" cy="324000"/>
              </a:xfrm>
              <a:prstGeom prst="rect">
                <a:avLst/>
              </a:prstGeom>
              <a:solidFill>
                <a:srgbClr val="005D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7559" y="6202303"/>
              <a:ext cx="900000" cy="237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2123728" y="4869160"/>
            <a:ext cx="5080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/>
              <a:t>2018. 01</a:t>
            </a:r>
          </a:p>
          <a:p>
            <a:pPr algn="ctr"/>
            <a:r>
              <a:rPr lang="ko-KR" altLang="en-US" sz="2400" dirty="0" err="1" smtClean="0"/>
              <a:t>지식서비스팀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81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대각선 방향의 모서리가 잘린 사각형 11"/>
          <p:cNvSpPr/>
          <p:nvPr/>
        </p:nvSpPr>
        <p:spPr>
          <a:xfrm>
            <a:off x="212" y="-201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요약</a:t>
            </a:r>
            <a:endParaRPr lang="ko-KR" altLang="en-US" dirty="0"/>
          </a:p>
        </p:txBody>
      </p:sp>
      <p:grpSp>
        <p:nvGrpSpPr>
          <p:cNvPr id="33" name="그룹 32"/>
          <p:cNvGrpSpPr/>
          <p:nvPr/>
        </p:nvGrpSpPr>
        <p:grpSpPr>
          <a:xfrm>
            <a:off x="132923" y="6102358"/>
            <a:ext cx="8878154" cy="612000"/>
            <a:chOff x="144000" y="6102358"/>
            <a:chExt cx="9618000" cy="612000"/>
          </a:xfrm>
        </p:grpSpPr>
        <p:grpSp>
          <p:nvGrpSpPr>
            <p:cNvPr id="34" name="그룹 33"/>
            <p:cNvGrpSpPr/>
            <p:nvPr/>
          </p:nvGrpSpPr>
          <p:grpSpPr>
            <a:xfrm>
              <a:off x="144000" y="6102358"/>
              <a:ext cx="9618000" cy="612000"/>
              <a:chOff x="144000" y="1484784"/>
              <a:chExt cx="9618000" cy="612000"/>
            </a:xfrm>
          </p:grpSpPr>
          <p:grpSp>
            <p:nvGrpSpPr>
              <p:cNvPr id="36" name="그룹 35"/>
              <p:cNvGrpSpPr/>
              <p:nvPr/>
            </p:nvGrpSpPr>
            <p:grpSpPr>
              <a:xfrm>
                <a:off x="144000" y="1484784"/>
                <a:ext cx="9540001" cy="612000"/>
                <a:chOff x="584515" y="1484784"/>
                <a:chExt cx="9540001" cy="612000"/>
              </a:xfrm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584515" y="1484784"/>
                  <a:ext cx="108000" cy="612000"/>
                </a:xfrm>
                <a:prstGeom prst="rect">
                  <a:avLst/>
                </a:prstGeom>
                <a:solidFill>
                  <a:srgbClr val="ED1C2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직사각형 39"/>
                <p:cNvSpPr/>
                <p:nvPr/>
              </p:nvSpPr>
              <p:spPr>
                <a:xfrm rot="16200000">
                  <a:off x="1052515" y="1628784"/>
                  <a:ext cx="108000" cy="828000"/>
                </a:xfrm>
                <a:prstGeom prst="rect">
                  <a:avLst/>
                </a:prstGeom>
                <a:solidFill>
                  <a:srgbClr val="ED1C2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직사각형 40"/>
                <p:cNvSpPr/>
                <p:nvPr/>
              </p:nvSpPr>
              <p:spPr>
                <a:xfrm rot="16200000">
                  <a:off x="1754516" y="1754784"/>
                  <a:ext cx="108000" cy="576000"/>
                </a:xfrm>
                <a:prstGeom prst="rect">
                  <a:avLst/>
                </a:prstGeom>
                <a:solidFill>
                  <a:srgbClr val="009E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직사각형 41"/>
                <p:cNvSpPr/>
                <p:nvPr/>
              </p:nvSpPr>
              <p:spPr>
                <a:xfrm rot="16200000">
                  <a:off x="6056516" y="-1971216"/>
                  <a:ext cx="108000" cy="8028000"/>
                </a:xfrm>
                <a:prstGeom prst="rect">
                  <a:avLst/>
                </a:prstGeom>
                <a:solidFill>
                  <a:srgbClr val="005DA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7" name="직사각형 36"/>
              <p:cNvSpPr/>
              <p:nvPr/>
            </p:nvSpPr>
            <p:spPr>
              <a:xfrm>
                <a:off x="9654000" y="1484784"/>
                <a:ext cx="108000" cy="288000"/>
              </a:xfrm>
              <a:prstGeom prst="rect">
                <a:avLst/>
              </a:prstGeom>
              <a:solidFill>
                <a:srgbClr val="009E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9654000" y="1772784"/>
                <a:ext cx="108000" cy="324000"/>
              </a:xfrm>
              <a:prstGeom prst="rect">
                <a:avLst/>
              </a:prstGeom>
              <a:solidFill>
                <a:srgbClr val="005D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7559" y="6202303"/>
              <a:ext cx="900000" cy="237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그룹 1"/>
          <p:cNvGrpSpPr/>
          <p:nvPr/>
        </p:nvGrpSpPr>
        <p:grpSpPr>
          <a:xfrm>
            <a:off x="175320" y="1805763"/>
            <a:ext cx="8835757" cy="3207413"/>
            <a:chOff x="175320" y="1276380"/>
            <a:chExt cx="8835757" cy="3207413"/>
          </a:xfrm>
        </p:grpSpPr>
        <p:sp>
          <p:nvSpPr>
            <p:cNvPr id="5" name="직사각형 4"/>
            <p:cNvSpPr/>
            <p:nvPr/>
          </p:nvSpPr>
          <p:spPr>
            <a:xfrm>
              <a:off x="175320" y="1276380"/>
              <a:ext cx="2600672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 extrusionH="101600">
              <a:bevelT w="254000" h="139700"/>
              <a:bevelB w="209550" h="139700"/>
              <a:extrusionClr>
                <a:schemeClr val="bg1">
                  <a:lumMod val="8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1. </a:t>
              </a:r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hlinkClick r:id="rId4"/>
                </a:rPr>
                <a:t>www.buykorea.org</a:t>
              </a:r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접속 후 기업회원으로 로그인</a:t>
              </a:r>
              <a:endParaRPr lang="en-US" altLang="ko-KR" sz="16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286904" y="1276380"/>
              <a:ext cx="2520280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 extrusionH="101600">
              <a:bevelT w="254000" h="139700"/>
              <a:bevelB w="209550" h="139700"/>
              <a:extrusionClr>
                <a:schemeClr val="bg1">
                  <a:lumMod val="8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.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사업신청 페이지</a:t>
              </a:r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hlinkClick r:id="rId5"/>
                </a:rPr>
                <a:t>http://goo.gl/JNuPpB</a:t>
              </a:r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)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접속</a:t>
              </a:r>
              <a:endParaRPr lang="en-US" altLang="ko-KR" sz="16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6318096" y="1276380"/>
              <a:ext cx="2692980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 extrusionH="101600">
              <a:bevelT w="254000" h="139700"/>
              <a:bevelB w="209550" h="139700"/>
              <a:extrusionClr>
                <a:schemeClr val="bg1">
                  <a:lumMod val="8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3.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사업신청 페이지 중간부분 </a:t>
              </a:r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            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클릭</a:t>
              </a:r>
              <a:endParaRPr lang="en-US" altLang="ko-KR" sz="16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6318097" y="3257175"/>
              <a:ext cx="2692980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 extrusionH="101600">
              <a:bevelT w="254000" h="139700"/>
              <a:bevelB w="209550" h="139700"/>
              <a:extrusionClr>
                <a:schemeClr val="bg1">
                  <a:lumMod val="8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4. </a:t>
              </a:r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Korea Service Market 2018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사업개요 화면에서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공고문 및 </a:t>
              </a:r>
              <a:r>
                <a:rPr lang="ko-KR" altLang="en-US" sz="1600" dirty="0" err="1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사업신청서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다운로드 </a:t>
              </a:r>
              <a:endPara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303015" y="3231082"/>
              <a:ext cx="2520280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 extrusionH="101600">
              <a:bevelT w="254000" h="139700"/>
              <a:bevelB w="209550" h="139700"/>
              <a:extrusionClr>
                <a:schemeClr val="bg1">
                  <a:lumMod val="8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5.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사업신청 페이지 하단</a:t>
              </a:r>
              <a:endParaRPr lang="en-US" altLang="ko-KR" sz="16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       </a:t>
              </a:r>
              <a:endParaRPr lang="en-US" altLang="ko-KR" sz="16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endParaRPr lang="en-US" altLang="ko-KR" sz="16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클릭</a:t>
              </a:r>
              <a:endParaRPr lang="en-US" altLang="ko-KR" sz="1600" dirty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3" name="오른쪽 화살표 12"/>
            <p:cNvSpPr/>
            <p:nvPr/>
          </p:nvSpPr>
          <p:spPr>
            <a:xfrm>
              <a:off x="2908196" y="1644040"/>
              <a:ext cx="246504" cy="411404"/>
            </a:xfrm>
            <a:prstGeom prst="rightArrow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15000">
                  <a:srgbClr val="7D8496"/>
                </a:gs>
                <a:gs pos="57000">
                  <a:schemeClr val="bg1">
                    <a:alpha val="99000"/>
                  </a:schemeClr>
                </a:gs>
                <a:gs pos="76000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 extrusionH="139700">
              <a:bevelT w="228600" h="203200"/>
              <a:bevelB w="203200" h="158750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오른쪽 화살표 22"/>
            <p:cNvSpPr/>
            <p:nvPr/>
          </p:nvSpPr>
          <p:spPr>
            <a:xfrm>
              <a:off x="5909672" y="1647468"/>
              <a:ext cx="246504" cy="411404"/>
            </a:xfrm>
            <a:prstGeom prst="rightArrow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15000">
                  <a:srgbClr val="7D8496"/>
                </a:gs>
                <a:gs pos="57000">
                  <a:schemeClr val="bg1">
                    <a:alpha val="99000"/>
                  </a:schemeClr>
                </a:gs>
                <a:gs pos="76000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 extrusionH="139700">
              <a:bevelT w="228600" h="203200"/>
              <a:bevelB w="203200" h="158750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오른쪽 화살표 25"/>
            <p:cNvSpPr/>
            <p:nvPr/>
          </p:nvSpPr>
          <p:spPr>
            <a:xfrm rot="5400000">
              <a:off x="7531654" y="2716246"/>
              <a:ext cx="337675" cy="367752"/>
            </a:xfrm>
            <a:prstGeom prst="rightArrow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15000">
                  <a:srgbClr val="7D8496"/>
                </a:gs>
                <a:gs pos="57000">
                  <a:schemeClr val="bg1">
                    <a:alpha val="99000"/>
                  </a:schemeClr>
                </a:gs>
                <a:gs pos="76000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 extrusionH="139700">
              <a:bevelT w="228600" h="203200"/>
              <a:bevelB w="203200" h="158750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75320" y="3259657"/>
              <a:ext cx="2613436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 extrusionH="101600">
              <a:bevelT w="254000" h="139700"/>
              <a:bevelB w="209550" h="139700"/>
              <a:extrusionClr>
                <a:schemeClr val="bg1">
                  <a:lumMod val="8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6. </a:t>
              </a:r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사업신청서 작성 후     </a:t>
              </a:r>
              <a:endParaRPr lang="en-US" altLang="ko-KR" sz="1600" dirty="0" smtClean="0"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ko-KR" altLang="en-US" sz="1600" dirty="0" smtClean="0">
                  <a:solidFill>
                    <a:srgbClr val="00206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           클릭</a:t>
              </a:r>
              <a:endParaRPr lang="en-US" altLang="ko-KR" sz="1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4" name="오른쪽 화살표 23"/>
            <p:cNvSpPr/>
            <p:nvPr/>
          </p:nvSpPr>
          <p:spPr>
            <a:xfrm flipH="1">
              <a:off x="5909672" y="3645024"/>
              <a:ext cx="246504" cy="429921"/>
            </a:xfrm>
            <a:prstGeom prst="rightArrow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15000">
                  <a:srgbClr val="7D8496"/>
                </a:gs>
                <a:gs pos="57000">
                  <a:schemeClr val="bg1">
                    <a:alpha val="99000"/>
                  </a:schemeClr>
                </a:gs>
                <a:gs pos="76000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 extrusionH="139700">
              <a:bevelT w="228600" h="203200"/>
              <a:bevelB w="203200" h="158750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오른쪽 화살표 24"/>
            <p:cNvSpPr/>
            <p:nvPr/>
          </p:nvSpPr>
          <p:spPr>
            <a:xfrm flipH="1">
              <a:off x="2908196" y="3628189"/>
              <a:ext cx="246504" cy="429921"/>
            </a:xfrm>
            <a:prstGeom prst="rightArrow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15000">
                  <a:srgbClr val="7D8496"/>
                </a:gs>
                <a:gs pos="57000">
                  <a:schemeClr val="bg1">
                    <a:alpha val="99000"/>
                  </a:schemeClr>
                </a:gs>
                <a:gs pos="76000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 extrusionH="139700">
              <a:bevelT w="228600" h="203200"/>
              <a:bevelB w="203200" h="158750"/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235" y="4174695"/>
            <a:ext cx="2114550" cy="4095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26" y="4413171"/>
            <a:ext cx="1066800" cy="24765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775" y="2446397"/>
            <a:ext cx="695422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68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잘린 사각형 6"/>
          <p:cNvSpPr/>
          <p:nvPr/>
        </p:nvSpPr>
        <p:spPr>
          <a:xfrm>
            <a:off x="212" y="-201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1~2. buy KOREA </a:t>
            </a:r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사이트 접속</a:t>
            </a:r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55576" y="4869160"/>
            <a:ext cx="788179" cy="288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5414664" y="2528900"/>
            <a:ext cx="3114817" cy="1522700"/>
          </a:xfrm>
          <a:prstGeom prst="roundRect">
            <a:avLst>
              <a:gd name="adj" fmla="val 10734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>
              <a:lnSpc>
                <a:spcPct val="150000"/>
              </a:lnSpc>
            </a:pPr>
            <a:endParaRPr lang="en-US" altLang="ko-KR" sz="1200" b="1" spc="-150" dirty="0" smtClean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 smtClean="0">
                <a:latin typeface="+mj-ea"/>
                <a:ea typeface="+mj-ea"/>
                <a:hlinkClick r:id="rId3"/>
              </a:rPr>
              <a:t>http://www.buykorea.org</a:t>
            </a:r>
            <a:r>
              <a:rPr lang="ko-KR" altLang="en-US" sz="1200" b="1" spc="-150" dirty="0" smtClean="0">
                <a:latin typeface="+mj-ea"/>
                <a:ea typeface="+mj-ea"/>
              </a:rPr>
              <a:t>접속</a:t>
            </a:r>
            <a:endParaRPr lang="en-US" altLang="ko-KR" sz="1200" b="1" spc="-15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spc="-150" dirty="0" smtClean="0">
                <a:latin typeface="+mj-ea"/>
                <a:ea typeface="+mj-ea"/>
              </a:rPr>
              <a:t> </a:t>
            </a:r>
            <a:endParaRPr lang="en-US" altLang="ko-KR" sz="1200" b="1" spc="-15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spc="-150" dirty="0" smtClean="0">
                <a:latin typeface="+mj-ea"/>
                <a:ea typeface="+mj-ea"/>
              </a:rPr>
              <a:t>2.   </a:t>
            </a:r>
            <a:r>
              <a:rPr lang="ko-KR" altLang="en-US" sz="1200" b="1" spc="-150" dirty="0" smtClean="0">
                <a:latin typeface="+mj-ea"/>
                <a:ea typeface="+mj-ea"/>
              </a:rPr>
              <a:t>기업회원으로 회원가입</a:t>
            </a:r>
            <a:r>
              <a:rPr lang="en-US" altLang="ko-KR" sz="1200" b="1" spc="-150" dirty="0" smtClean="0">
                <a:latin typeface="+mj-ea"/>
                <a:ea typeface="+mj-ea"/>
              </a:rPr>
              <a:t>-&gt;Korean Seller</a:t>
            </a:r>
            <a:r>
              <a:rPr lang="ko-KR" altLang="en-US" sz="1200" b="1" spc="-150" dirty="0" smtClean="0">
                <a:latin typeface="+mj-ea"/>
                <a:ea typeface="+mj-ea"/>
              </a:rPr>
              <a:t>로 등록</a:t>
            </a:r>
            <a:endParaRPr lang="en-US" altLang="ko-KR" sz="1200" b="1" spc="-150" dirty="0" smtClean="0">
              <a:latin typeface="+mj-ea"/>
              <a:ea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" y="1052736"/>
            <a:ext cx="4817115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14" y="4221087"/>
            <a:ext cx="4921750" cy="243458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664" y="4682294"/>
            <a:ext cx="2325688" cy="162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2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잘린 사각형 6"/>
          <p:cNvSpPr/>
          <p:nvPr/>
        </p:nvSpPr>
        <p:spPr>
          <a:xfrm>
            <a:off x="212" y="-201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3~4. </a:t>
            </a:r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 신청 페이지 이동 </a:t>
            </a:r>
            <a:endParaRPr lang="en-US" altLang="ko-KR" sz="200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5750895" y="2774468"/>
            <a:ext cx="3114817" cy="1522700"/>
          </a:xfrm>
          <a:prstGeom prst="roundRect">
            <a:avLst>
              <a:gd name="adj" fmla="val 10734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square" lIns="72000" tIns="72000" rIns="36000" bIns="36000" anchor="ctr" anchorCtr="0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spc="-150" dirty="0" smtClean="0">
                <a:latin typeface="+mj-ea"/>
              </a:rPr>
              <a:t>사업신청 페이지</a:t>
            </a:r>
            <a:r>
              <a:rPr lang="en-US" altLang="ko-KR" sz="1200" b="1" spc="-150" dirty="0" smtClean="0">
                <a:latin typeface="+mj-ea"/>
              </a:rPr>
              <a:t>(</a:t>
            </a:r>
            <a:r>
              <a:rPr lang="en-US" altLang="ko-KR" sz="1200" b="1" spc="-150" dirty="0" smtClean="0">
                <a:latin typeface="+mj-ea"/>
                <a:hlinkClick r:id="rId3"/>
              </a:rPr>
              <a:t>http://goo.gl/JNuPpB</a:t>
            </a:r>
            <a:r>
              <a:rPr lang="en-US" altLang="ko-KR" sz="1200" b="1" spc="-150" dirty="0" smtClean="0">
                <a:latin typeface="+mj-ea"/>
              </a:rPr>
              <a:t>) </a:t>
            </a:r>
            <a:r>
              <a:rPr lang="ko-KR" altLang="en-US" sz="1200" b="1" spc="-150" dirty="0" smtClean="0">
                <a:latin typeface="+mj-ea"/>
              </a:rPr>
              <a:t>접속</a:t>
            </a:r>
            <a:endParaRPr lang="en-US" altLang="ko-KR" sz="1200" b="1" spc="-150" dirty="0" smtClean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spc="-150" dirty="0" smtClean="0">
                <a:latin typeface="+mj-ea"/>
              </a:rPr>
              <a:t>페이지 중간 부분                         클릭</a:t>
            </a:r>
            <a:endParaRPr lang="en-US" altLang="ko-KR" sz="1200" b="1" spc="-150" dirty="0">
              <a:latin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275856" y="2564904"/>
            <a:ext cx="576064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95" y="1174440"/>
            <a:ext cx="5367017" cy="508518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45558"/>
            <a:ext cx="695422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대각선 방향의 모서리가 잘린 사각형 3"/>
          <p:cNvSpPr/>
          <p:nvPr/>
        </p:nvSpPr>
        <p:spPr>
          <a:xfrm>
            <a:off x="0" y="-34462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800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 참가 신청</a:t>
            </a:r>
            <a:endParaRPr lang="en-US" altLang="ko-KR" sz="200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5400600" cy="3744416"/>
          </a:xfrm>
        </p:spPr>
      </p:pic>
      <p:sp>
        <p:nvSpPr>
          <p:cNvPr id="8" name="모서리가 둥근 직사각형 7"/>
          <p:cNvSpPr/>
          <p:nvPr/>
        </p:nvSpPr>
        <p:spPr>
          <a:xfrm>
            <a:off x="5796136" y="3789040"/>
            <a:ext cx="3114817" cy="1522700"/>
          </a:xfrm>
          <a:prstGeom prst="roundRect">
            <a:avLst>
              <a:gd name="adj" fmla="val 10734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>
              <a:lnSpc>
                <a:spcPct val="150000"/>
              </a:lnSpc>
            </a:pPr>
            <a:endParaRPr lang="en-US" altLang="ko-KR" sz="1200" b="1" spc="-150" dirty="0" smtClean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spc="-150" dirty="0" smtClean="0">
                <a:latin typeface="+mj-ea"/>
                <a:ea typeface="+mj-ea"/>
              </a:rPr>
              <a:t>페이지 하단의 첨부파일 다운로드 후 </a:t>
            </a:r>
            <a:r>
              <a:rPr lang="ko-KR" altLang="en-US" sz="1200" b="1" spc="-150" dirty="0" err="1" smtClean="0">
                <a:latin typeface="+mj-ea"/>
                <a:ea typeface="+mj-ea"/>
              </a:rPr>
              <a:t>사업신청서</a:t>
            </a:r>
            <a:r>
              <a:rPr lang="ko-KR" altLang="en-US" sz="1200" b="1" spc="-150" dirty="0" smtClean="0">
                <a:latin typeface="+mj-ea"/>
                <a:ea typeface="+mj-ea"/>
              </a:rPr>
              <a:t>  양식  작성  </a:t>
            </a:r>
            <a:endParaRPr lang="en-US" altLang="ko-KR" sz="1200" b="1" spc="-15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4981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잘린 사각형 6"/>
          <p:cNvSpPr/>
          <p:nvPr/>
        </p:nvSpPr>
        <p:spPr>
          <a:xfrm>
            <a:off x="212" y="-201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endParaRPr lang="en-US" altLang="ko-KR" sz="2000" dirty="0" smtClean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5436096" y="2230903"/>
            <a:ext cx="3114817" cy="1522700"/>
          </a:xfrm>
          <a:prstGeom prst="roundRect">
            <a:avLst>
              <a:gd name="adj" fmla="val 10734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>
              <a:lnSpc>
                <a:spcPct val="150000"/>
              </a:lnSpc>
            </a:pPr>
            <a:endParaRPr lang="en-US" altLang="ko-KR" sz="1200" b="1" spc="-150" dirty="0" smtClean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spc="-150" dirty="0" smtClean="0">
                <a:latin typeface="+mj-ea"/>
                <a:ea typeface="+mj-ea"/>
              </a:rPr>
              <a:t>페이지 하단의</a:t>
            </a:r>
            <a:endParaRPr lang="en-US" altLang="ko-KR" sz="1200" b="1" spc="-15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spc="-150" dirty="0" smtClean="0">
                <a:latin typeface="+mj-ea"/>
                <a:ea typeface="+mj-ea"/>
              </a:rPr>
              <a:t>                                                              </a:t>
            </a:r>
            <a:r>
              <a:rPr lang="ko-KR" altLang="en-US" sz="1200" b="1" spc="-150" dirty="0" smtClean="0">
                <a:latin typeface="+mj-ea"/>
                <a:ea typeface="+mj-ea"/>
              </a:rPr>
              <a:t>클릭  </a:t>
            </a:r>
            <a:endParaRPr lang="en-US" altLang="ko-KR" sz="1200" b="1" spc="-150" dirty="0" smtClean="0">
              <a:latin typeface="+mj-ea"/>
              <a:ea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2" y="4557670"/>
            <a:ext cx="4041254" cy="2088232"/>
          </a:xfrm>
          <a:prstGeom prst="rect">
            <a:avLst/>
          </a:prstGeom>
        </p:spPr>
      </p:pic>
      <p:sp>
        <p:nvSpPr>
          <p:cNvPr id="8" name="대각선 방향의 모서리가 잘린 사각형 7"/>
          <p:cNvSpPr/>
          <p:nvPr/>
        </p:nvSpPr>
        <p:spPr>
          <a:xfrm>
            <a:off x="0" y="-34462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800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 참가 신청</a:t>
            </a:r>
            <a:endParaRPr lang="en-US" altLang="ko-KR" sz="2000" dirty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852936"/>
            <a:ext cx="2114550" cy="409575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1547664" y="5877272"/>
            <a:ext cx="122413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66" y="1042560"/>
            <a:ext cx="5123077" cy="326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잘린 사각형 6"/>
          <p:cNvSpPr/>
          <p:nvPr/>
        </p:nvSpPr>
        <p:spPr>
          <a:xfrm>
            <a:off x="212" y="-201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800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사업참가 신청서 작성</a:t>
            </a:r>
            <a:endParaRPr lang="en-US" altLang="ko-KR" sz="2000" dirty="0" smtClean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5724128" y="2883672"/>
            <a:ext cx="3114817" cy="1522700"/>
          </a:xfrm>
          <a:prstGeom prst="roundRect">
            <a:avLst>
              <a:gd name="adj" fmla="val 10734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>
              <a:lnSpc>
                <a:spcPct val="150000"/>
              </a:lnSpc>
            </a:pPr>
            <a:endParaRPr lang="en-US" altLang="ko-KR" sz="1200" b="1" spc="-15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spc="-150" dirty="0" smtClean="0">
                <a:latin typeface="+mj-ea"/>
              </a:rPr>
              <a:t>1.  ‘</a:t>
            </a:r>
            <a:r>
              <a:rPr lang="ko-KR" altLang="en-US" sz="1200" b="1" spc="-150" dirty="0" smtClean="0">
                <a:latin typeface="+mj-ea"/>
              </a:rPr>
              <a:t>신청 기업정보</a:t>
            </a:r>
            <a:r>
              <a:rPr lang="en-US" altLang="ko-KR" sz="1200" b="1" spc="-150" dirty="0" smtClean="0">
                <a:latin typeface="+mj-ea"/>
              </a:rPr>
              <a:t>‘ </a:t>
            </a:r>
            <a:r>
              <a:rPr lang="ko-KR" altLang="en-US" sz="1200" b="1" spc="-150" dirty="0" smtClean="0">
                <a:latin typeface="+mj-ea"/>
              </a:rPr>
              <a:t>및 </a:t>
            </a:r>
            <a:r>
              <a:rPr lang="en-US" altLang="ko-KR" sz="1200" b="1" spc="-150" dirty="0" smtClean="0">
                <a:latin typeface="+mj-ea"/>
              </a:rPr>
              <a:t>‘</a:t>
            </a:r>
            <a:r>
              <a:rPr lang="ko-KR" altLang="en-US" sz="1200" b="1" spc="-150" dirty="0" smtClean="0">
                <a:latin typeface="+mj-ea"/>
              </a:rPr>
              <a:t>신청자 정보</a:t>
            </a:r>
            <a:r>
              <a:rPr lang="en-US" altLang="ko-KR" sz="1200" b="1" spc="-150" dirty="0" smtClean="0">
                <a:latin typeface="+mj-ea"/>
              </a:rPr>
              <a:t>‘ </a:t>
            </a:r>
            <a:r>
              <a:rPr lang="ko-KR" altLang="en-US" sz="1200" b="1" spc="-150" dirty="0" smtClean="0">
                <a:latin typeface="+mj-ea"/>
              </a:rPr>
              <a:t>확인</a:t>
            </a:r>
            <a:endParaRPr lang="en-US" altLang="ko-KR" sz="1200" b="1" spc="-150" dirty="0" smtClean="0"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ko-KR" sz="1200" b="1" spc="-15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spc="-150" dirty="0" smtClean="0">
                <a:latin typeface="+mj-ea"/>
              </a:rPr>
              <a:t>2.   </a:t>
            </a:r>
            <a:r>
              <a:rPr lang="ko-KR" altLang="en-US" sz="1200" b="1" spc="-150" dirty="0" smtClean="0">
                <a:latin typeface="+mj-ea"/>
              </a:rPr>
              <a:t>회사소개 작성 </a:t>
            </a:r>
            <a:r>
              <a:rPr lang="en-US" altLang="ko-KR" sz="1200" b="1" spc="-150" dirty="0" smtClean="0">
                <a:latin typeface="+mj-ea"/>
              </a:rPr>
              <a:t>(</a:t>
            </a:r>
            <a:r>
              <a:rPr lang="ko-KR" altLang="en-US" sz="1200" b="1" spc="-150" dirty="0" smtClean="0">
                <a:latin typeface="+mj-ea"/>
              </a:rPr>
              <a:t>국문</a:t>
            </a:r>
            <a:r>
              <a:rPr lang="en-US" altLang="ko-KR" sz="1200" b="1" spc="-150" dirty="0" smtClean="0">
                <a:latin typeface="+mj-ea"/>
              </a:rPr>
              <a:t>/</a:t>
            </a:r>
            <a:r>
              <a:rPr lang="ko-KR" altLang="en-US" sz="1200" b="1" spc="-150" dirty="0" smtClean="0">
                <a:latin typeface="+mj-ea"/>
              </a:rPr>
              <a:t>영문</a:t>
            </a:r>
            <a:r>
              <a:rPr lang="en-US" altLang="ko-KR" sz="1200" b="1" spc="-150" dirty="0" smtClean="0">
                <a:latin typeface="+mj-ea"/>
              </a:rPr>
              <a:t>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84784"/>
            <a:ext cx="5460842" cy="381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3" y="2230903"/>
            <a:ext cx="5015887" cy="1382624"/>
          </a:xfrm>
          <a:prstGeom prst="rect">
            <a:avLst/>
          </a:prstGeom>
        </p:spPr>
      </p:pic>
      <p:sp>
        <p:nvSpPr>
          <p:cNvPr id="7" name="대각선 방향의 모서리가 잘린 사각형 6"/>
          <p:cNvSpPr/>
          <p:nvPr/>
        </p:nvSpPr>
        <p:spPr>
          <a:xfrm>
            <a:off x="212" y="-201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800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en-US" altLang="ko-KR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2800" dirty="0" smtClean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사업참가 신청서 작성</a:t>
            </a:r>
            <a:endParaRPr lang="en-US" altLang="ko-KR" sz="2000" dirty="0" smtClean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5436096" y="1994624"/>
            <a:ext cx="3384376" cy="2082448"/>
          </a:xfrm>
          <a:prstGeom prst="roundRect">
            <a:avLst>
              <a:gd name="adj" fmla="val 10734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>
              <a:lnSpc>
                <a:spcPct val="150000"/>
              </a:lnSpc>
            </a:pPr>
            <a:endParaRPr lang="en-US" altLang="ko-KR" sz="1200" b="1" spc="-150" dirty="0" smtClean="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spc="-150" dirty="0" smtClean="0">
                <a:latin typeface="+mj-ea"/>
              </a:rPr>
              <a:t>                             클릭</a:t>
            </a:r>
            <a:endParaRPr lang="en-US" altLang="ko-KR" sz="1200" b="1" spc="-150" dirty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 startAt="2"/>
            </a:pPr>
            <a:r>
              <a:rPr lang="ko-KR" altLang="en-US" sz="1200" b="1" spc="-150" dirty="0" smtClean="0">
                <a:latin typeface="+mj-ea"/>
              </a:rPr>
              <a:t>등록 상품 중 참가 희망 상품 체크 </a:t>
            </a:r>
            <a:endParaRPr lang="en-US" altLang="ko-KR" sz="1200" b="1" spc="-150" dirty="0" smtClean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 startAt="2"/>
            </a:pPr>
            <a:r>
              <a:rPr lang="en-US" altLang="ko-KR" sz="1200" b="1" spc="-150" dirty="0" smtClean="0">
                <a:latin typeface="+mj-ea"/>
              </a:rPr>
              <a:t>                   </a:t>
            </a:r>
            <a:r>
              <a:rPr lang="ko-KR" altLang="en-US" sz="1200" b="1" spc="-150" dirty="0" smtClean="0">
                <a:latin typeface="+mj-ea"/>
              </a:rPr>
              <a:t>클릭</a:t>
            </a:r>
            <a:endParaRPr lang="en-US" altLang="ko-KR" sz="1200" b="1" spc="-150" dirty="0" smtClean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spc="-150" dirty="0" smtClean="0">
                <a:latin typeface="+mj-ea"/>
              </a:rPr>
              <a:t>4.                       </a:t>
            </a:r>
            <a:r>
              <a:rPr lang="ko-KR" altLang="en-US" sz="1200" b="1" spc="-150" dirty="0" smtClean="0">
                <a:latin typeface="+mj-ea"/>
              </a:rPr>
              <a:t>클릭</a:t>
            </a:r>
            <a:r>
              <a:rPr lang="en-US" altLang="ko-KR" sz="1200" b="1" spc="-150" dirty="0" smtClean="0">
                <a:latin typeface="+mj-ea"/>
              </a:rPr>
              <a:t>,  </a:t>
            </a:r>
            <a:r>
              <a:rPr lang="ko-KR" altLang="en-US" sz="1200" b="1" spc="-150" dirty="0" smtClean="0">
                <a:latin typeface="+mj-ea"/>
              </a:rPr>
              <a:t>기존에 작성한 </a:t>
            </a:r>
            <a:r>
              <a:rPr lang="en-US" altLang="ko-KR" sz="1200" b="1" spc="-150" dirty="0" smtClean="0">
                <a:latin typeface="+mj-ea"/>
              </a:rPr>
              <a:t>KSM2018 </a:t>
            </a:r>
            <a:r>
              <a:rPr lang="ko-KR" altLang="en-US" sz="1200" b="1" spc="-150" dirty="0" smtClean="0">
                <a:latin typeface="+mj-ea"/>
              </a:rPr>
              <a:t>참가신청서 파일 </a:t>
            </a:r>
            <a:r>
              <a:rPr lang="en-US" altLang="ko-KR" sz="1200" b="1" spc="-150" dirty="0">
                <a:latin typeface="+mj-ea"/>
              </a:rPr>
              <a:t> </a:t>
            </a:r>
            <a:r>
              <a:rPr lang="ko-KR" altLang="en-US" sz="1200" b="1" spc="-150" dirty="0" smtClean="0">
                <a:latin typeface="+mj-ea"/>
              </a:rPr>
              <a:t>등록</a:t>
            </a:r>
            <a:r>
              <a:rPr lang="en-US" altLang="ko-KR" sz="1200" b="1" spc="-150" dirty="0" smtClean="0">
                <a:latin typeface="+mj-ea"/>
              </a:rPr>
              <a:t>(</a:t>
            </a:r>
            <a:r>
              <a:rPr lang="ko-KR" altLang="en-US" sz="1200" b="1" spc="-150" dirty="0" smtClean="0">
                <a:latin typeface="+mj-ea"/>
              </a:rPr>
              <a:t>국영문 카탈로그 보유 시</a:t>
            </a:r>
            <a:r>
              <a:rPr lang="en-US" altLang="ko-KR" sz="1200" b="1" spc="-150" dirty="0" smtClean="0">
                <a:latin typeface="+mj-ea"/>
              </a:rPr>
              <a:t>,</a:t>
            </a:r>
            <a:r>
              <a:rPr lang="ko-KR" altLang="en-US" sz="1200" b="1" spc="-150" dirty="0" smtClean="0">
                <a:latin typeface="+mj-ea"/>
              </a:rPr>
              <a:t> 첨부 가능</a:t>
            </a:r>
            <a:r>
              <a:rPr lang="en-US" altLang="ko-KR" sz="1200" b="1" spc="-150" dirty="0" smtClean="0">
                <a:latin typeface="+mj-ea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355976" y="2204864"/>
            <a:ext cx="79208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420888"/>
            <a:ext cx="1009650" cy="23812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59612"/>
            <a:ext cx="7891211" cy="2183681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323528" y="4509120"/>
            <a:ext cx="504056" cy="202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456" y="2956689"/>
            <a:ext cx="561975" cy="2571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469" y="3258806"/>
            <a:ext cx="641592" cy="281400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3765077" y="3298126"/>
            <a:ext cx="504056" cy="202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100164" y="1936815"/>
            <a:ext cx="337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①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28128" y="5529644"/>
            <a:ext cx="337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②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2" y="4417697"/>
            <a:ext cx="337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③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09810" y="5599112"/>
            <a:ext cx="301750" cy="206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427139" y="3209547"/>
            <a:ext cx="337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④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16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잘린 사각형 6"/>
          <p:cNvSpPr/>
          <p:nvPr/>
        </p:nvSpPr>
        <p:spPr>
          <a:xfrm>
            <a:off x="212" y="-201"/>
            <a:ext cx="9143788" cy="836914"/>
          </a:xfrm>
          <a:prstGeom prst="snip2Diag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800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6. </a:t>
            </a:r>
            <a:r>
              <a:rPr lang="ko-KR" altLang="en-US" sz="2800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사업참가 신청서 작성</a:t>
            </a:r>
            <a:endParaRPr lang="en-US" altLang="ko-KR" sz="2000" dirty="0" smtClean="0"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084168" y="1772816"/>
            <a:ext cx="2756823" cy="2448272"/>
          </a:xfrm>
          <a:prstGeom prst="roundRect">
            <a:avLst>
              <a:gd name="adj" fmla="val 10734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spc="-150" dirty="0" smtClean="0">
                <a:latin typeface="+mj-ea"/>
              </a:rPr>
              <a:t>상담신청 공개여부 클릭</a:t>
            </a:r>
            <a:endParaRPr lang="en-US" altLang="ko-KR" sz="1200" b="1" spc="-150" dirty="0" smtClean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spc="-150" dirty="0" smtClean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spc="-150" dirty="0">
                <a:latin typeface="+mj-ea"/>
              </a:rPr>
              <a:t> </a:t>
            </a:r>
            <a:r>
              <a:rPr lang="en-US" altLang="ko-KR" sz="1200" b="1" spc="-150" dirty="0" smtClean="0">
                <a:latin typeface="+mj-ea"/>
              </a:rPr>
              <a:t>                                    </a:t>
            </a:r>
            <a:r>
              <a:rPr lang="ko-KR" altLang="en-US" sz="1200" b="1" spc="-150" dirty="0" smtClean="0">
                <a:latin typeface="+mj-ea"/>
              </a:rPr>
              <a:t>클릭</a:t>
            </a:r>
            <a:r>
              <a:rPr lang="en-US" altLang="ko-KR" sz="1200" b="1" spc="-150" dirty="0" smtClean="0">
                <a:latin typeface="+mj-ea"/>
              </a:rPr>
              <a:t>, </a:t>
            </a:r>
            <a:r>
              <a:rPr lang="ko-KR" altLang="en-US" sz="1200" b="1" spc="-150" dirty="0" smtClean="0">
                <a:latin typeface="+mj-ea"/>
              </a:rPr>
              <a:t>정보 확인</a:t>
            </a:r>
            <a:endParaRPr lang="en-US" altLang="ko-KR" sz="1200" b="1" spc="-150" dirty="0" smtClean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spc="-150" dirty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spc="-150" dirty="0" smtClean="0">
                <a:latin typeface="+mj-ea"/>
              </a:rPr>
              <a:t>                             </a:t>
            </a:r>
            <a:r>
              <a:rPr lang="ko-KR" altLang="en-US" sz="1200" b="1" spc="-150" dirty="0" smtClean="0">
                <a:latin typeface="+mj-ea"/>
              </a:rPr>
              <a:t>클릭 후</a:t>
            </a:r>
            <a:r>
              <a:rPr lang="en-US" altLang="ko-KR" sz="1200" b="1" spc="-150" dirty="0" smtClean="0">
                <a:latin typeface="+mj-ea"/>
              </a:rPr>
              <a:t>, </a:t>
            </a:r>
            <a:r>
              <a:rPr lang="ko-KR" altLang="en-US" sz="1200" b="1" spc="-150" dirty="0" smtClean="0">
                <a:latin typeface="+mj-ea"/>
              </a:rPr>
              <a:t>상품 선택</a:t>
            </a:r>
            <a:endParaRPr lang="en-US" altLang="ko-KR" sz="1200" b="1" spc="-150" dirty="0" smtClean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spc="-150" dirty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spc="-150" dirty="0" smtClean="0">
                <a:latin typeface="+mj-ea"/>
              </a:rPr>
              <a:t>                               </a:t>
            </a:r>
            <a:r>
              <a:rPr lang="ko-KR" altLang="en-US" sz="1200" b="1" spc="-150" dirty="0" smtClean="0">
                <a:latin typeface="+mj-ea"/>
              </a:rPr>
              <a:t>클릭 </a:t>
            </a:r>
            <a:r>
              <a:rPr lang="en-US" altLang="ko-KR" sz="1200" b="1" spc="-150" dirty="0" smtClean="0">
                <a:latin typeface="+mj-ea"/>
              </a:rPr>
              <a:t>, </a:t>
            </a:r>
            <a:r>
              <a:rPr lang="ko-KR" altLang="en-US" sz="1200" b="1" spc="-150" dirty="0" smtClean="0">
                <a:latin typeface="+mj-ea"/>
              </a:rPr>
              <a:t>신청 완료</a:t>
            </a:r>
            <a:r>
              <a:rPr lang="en-US" altLang="ko-KR" sz="1200" b="1" spc="-150" dirty="0" smtClean="0">
                <a:latin typeface="+mj-ea"/>
              </a:rPr>
              <a:t>^^! </a:t>
            </a:r>
            <a:endParaRPr lang="en-US" altLang="ko-KR" sz="1200" b="1" spc="-150" dirty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spc="-150" dirty="0" smtClean="0">
              <a:latin typeface="+mj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spc="-150" dirty="0"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ko-KR" sz="1200" b="1" spc="-150" dirty="0">
              <a:latin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483022"/>
            <a:ext cx="1276350" cy="2476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996952"/>
            <a:ext cx="1009650" cy="2571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563752"/>
            <a:ext cx="1066800" cy="24765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3" y="3908283"/>
            <a:ext cx="5775427" cy="266851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20" y="1090396"/>
            <a:ext cx="5349134" cy="2512760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259632" y="1466487"/>
            <a:ext cx="720080" cy="1612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54987" y="1407770"/>
            <a:ext cx="337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①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802611" y="1809006"/>
            <a:ext cx="1009143" cy="2134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501221" y="1704332"/>
            <a:ext cx="337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②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960137" y="2895344"/>
            <a:ext cx="871194" cy="1761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25421" y="2838816"/>
            <a:ext cx="285413" cy="316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③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49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9314" y="1893915"/>
            <a:ext cx="5397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002060"/>
                </a:solidFill>
              </a:rPr>
              <a:t>감사합니다</a:t>
            </a:r>
            <a:r>
              <a:rPr lang="en-US" altLang="ko-KR" sz="3600" b="1" dirty="0" smtClean="0">
                <a:solidFill>
                  <a:srgbClr val="002060"/>
                </a:solidFill>
              </a:rPr>
              <a:t>.</a:t>
            </a:r>
            <a:endParaRPr lang="ko-KR" altLang="en-US" sz="3600" b="1" dirty="0">
              <a:solidFill>
                <a:srgbClr val="002060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32923" y="6102358"/>
            <a:ext cx="8878154" cy="612000"/>
            <a:chOff x="144000" y="6102358"/>
            <a:chExt cx="9618000" cy="612000"/>
          </a:xfrm>
        </p:grpSpPr>
        <p:grpSp>
          <p:nvGrpSpPr>
            <p:cNvPr id="4" name="그룹 3"/>
            <p:cNvGrpSpPr/>
            <p:nvPr/>
          </p:nvGrpSpPr>
          <p:grpSpPr>
            <a:xfrm>
              <a:off x="144000" y="6102358"/>
              <a:ext cx="9618000" cy="612000"/>
              <a:chOff x="144000" y="1484784"/>
              <a:chExt cx="9618000" cy="612000"/>
            </a:xfrm>
          </p:grpSpPr>
          <p:grpSp>
            <p:nvGrpSpPr>
              <p:cNvPr id="6" name="그룹 5"/>
              <p:cNvGrpSpPr/>
              <p:nvPr/>
            </p:nvGrpSpPr>
            <p:grpSpPr>
              <a:xfrm>
                <a:off x="144000" y="1484784"/>
                <a:ext cx="9540001" cy="612000"/>
                <a:chOff x="584515" y="1484784"/>
                <a:chExt cx="9540001" cy="612000"/>
              </a:xfrm>
            </p:grpSpPr>
            <p:sp>
              <p:nvSpPr>
                <p:cNvPr id="9" name="직사각형 8"/>
                <p:cNvSpPr/>
                <p:nvPr/>
              </p:nvSpPr>
              <p:spPr>
                <a:xfrm>
                  <a:off x="584515" y="1484784"/>
                  <a:ext cx="108000" cy="612000"/>
                </a:xfrm>
                <a:prstGeom prst="rect">
                  <a:avLst/>
                </a:prstGeom>
                <a:solidFill>
                  <a:srgbClr val="ED1C2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직사각형 9"/>
                <p:cNvSpPr/>
                <p:nvPr/>
              </p:nvSpPr>
              <p:spPr>
                <a:xfrm rot="16200000">
                  <a:off x="1052515" y="1628784"/>
                  <a:ext cx="108000" cy="828000"/>
                </a:xfrm>
                <a:prstGeom prst="rect">
                  <a:avLst/>
                </a:prstGeom>
                <a:solidFill>
                  <a:srgbClr val="ED1C2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" name="직사각형 10"/>
                <p:cNvSpPr/>
                <p:nvPr/>
              </p:nvSpPr>
              <p:spPr>
                <a:xfrm rot="16200000">
                  <a:off x="1754516" y="1754784"/>
                  <a:ext cx="108000" cy="576000"/>
                </a:xfrm>
                <a:prstGeom prst="rect">
                  <a:avLst/>
                </a:prstGeom>
                <a:solidFill>
                  <a:srgbClr val="009E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 rot="16200000">
                  <a:off x="6056516" y="-1971216"/>
                  <a:ext cx="108000" cy="8028000"/>
                </a:xfrm>
                <a:prstGeom prst="rect">
                  <a:avLst/>
                </a:prstGeom>
                <a:solidFill>
                  <a:srgbClr val="005DA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" name="직사각형 6"/>
              <p:cNvSpPr/>
              <p:nvPr/>
            </p:nvSpPr>
            <p:spPr>
              <a:xfrm>
                <a:off x="9654000" y="1484784"/>
                <a:ext cx="108000" cy="288000"/>
              </a:xfrm>
              <a:prstGeom prst="rect">
                <a:avLst/>
              </a:prstGeom>
              <a:solidFill>
                <a:srgbClr val="009E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9654000" y="1772784"/>
                <a:ext cx="108000" cy="324000"/>
              </a:xfrm>
              <a:prstGeom prst="rect">
                <a:avLst/>
              </a:prstGeom>
              <a:solidFill>
                <a:srgbClr val="005D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7559" y="6202303"/>
              <a:ext cx="900000" cy="237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658292"/>
              </p:ext>
            </p:extLst>
          </p:nvPr>
        </p:nvGraphicFramePr>
        <p:xfrm>
          <a:off x="1594063" y="4077072"/>
          <a:ext cx="6096000" cy="1893808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1891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4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일정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내용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  </a:t>
                      </a:r>
                      <a:r>
                        <a:rPr lang="en-US" altLang="ko-KR" baseline="0" dirty="0" smtClean="0"/>
                        <a:t>   </a:t>
                      </a:r>
                      <a:r>
                        <a:rPr lang="en-US" altLang="ko-KR" dirty="0" smtClean="0"/>
                        <a:t> </a:t>
                      </a:r>
                      <a:r>
                        <a:rPr lang="en-US" altLang="ko-KR" dirty="0" smtClean="0"/>
                        <a:t>~1/28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사업 신청 마감일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4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3</a:t>
                      </a:r>
                      <a:r>
                        <a:rPr lang="ko-KR" altLang="en-US" dirty="0" smtClean="0"/>
                        <a:t>월 초 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 </a:t>
                      </a:r>
                      <a:r>
                        <a:rPr lang="ko-KR" altLang="en-US" dirty="0" smtClean="0"/>
                        <a:t>해외 바이어 목록 공개 </a:t>
                      </a:r>
                      <a:endParaRPr lang="ko-KR" alt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월 초 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상담 일정</a:t>
                      </a:r>
                      <a:r>
                        <a:rPr lang="en-US" altLang="ko-KR" dirty="0" smtClean="0"/>
                        <a:t>(timetable)</a:t>
                      </a:r>
                      <a:r>
                        <a:rPr lang="ko-KR" altLang="en-US" dirty="0" smtClean="0"/>
                        <a:t> 공지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4/24~4/25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행사 당일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076056" y="3716609"/>
            <a:ext cx="26140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002060"/>
                </a:solidFill>
              </a:rPr>
              <a:t>문의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: </a:t>
            </a:r>
            <a:r>
              <a:rPr lang="ko-KR" altLang="en-US" sz="1200" b="1" dirty="0" smtClean="0">
                <a:solidFill>
                  <a:srgbClr val="002060"/>
                </a:solidFill>
              </a:rPr>
              <a:t>이윤수 사원 </a:t>
            </a:r>
            <a:r>
              <a:rPr lang="en-US" altLang="ko-KR" sz="1200" b="1" dirty="0" smtClean="0">
                <a:solidFill>
                  <a:srgbClr val="002060"/>
                </a:solidFill>
              </a:rPr>
              <a:t>(02-3460-7611)</a:t>
            </a:r>
            <a:endParaRPr lang="ko-KR" altLang="en-US" sz="1200" b="1" dirty="0">
              <a:solidFill>
                <a:srgbClr val="002060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127113"/>
            <a:ext cx="1583636" cy="160658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8616" y="3624276"/>
            <a:ext cx="1603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2060"/>
                </a:solidFill>
              </a:rPr>
              <a:t>▶ 향후 일정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4630</TotalTime>
  <Words>274</Words>
  <Application>Microsoft Office PowerPoint</Application>
  <PresentationFormat>화면 슬라이드 쇼(4:3)</PresentationFormat>
  <Paragraphs>81</Paragraphs>
  <Slides>10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HY견고딕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kotra</dc:creator>
  <cp:lastModifiedBy>user</cp:lastModifiedBy>
  <cp:revision>459</cp:revision>
  <cp:lastPrinted>2017-03-20T08:34:07Z</cp:lastPrinted>
  <dcterms:created xsi:type="dcterms:W3CDTF">2015-04-14T01:52:22Z</dcterms:created>
  <dcterms:modified xsi:type="dcterms:W3CDTF">2018-01-08T07:14:53Z</dcterms:modified>
</cp:coreProperties>
</file>